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8"/>
  </p:handoutMasterIdLst>
  <p:sldIdLst>
    <p:sldId id="256" r:id="rId2"/>
    <p:sldId id="261" r:id="rId3"/>
    <p:sldId id="259" r:id="rId4"/>
    <p:sldId id="263" r:id="rId5"/>
    <p:sldId id="264" r:id="rId6"/>
    <p:sldId id="266" r:id="rId7"/>
    <p:sldId id="268" r:id="rId8"/>
    <p:sldId id="270" r:id="rId9"/>
    <p:sldId id="271" r:id="rId10"/>
    <p:sldId id="285" r:id="rId11"/>
    <p:sldId id="286" r:id="rId12"/>
    <p:sldId id="287" r:id="rId13"/>
    <p:sldId id="272" r:id="rId14"/>
    <p:sldId id="273" r:id="rId15"/>
    <p:sldId id="274" r:id="rId16"/>
    <p:sldId id="284" r:id="rId17"/>
    <p:sldId id="275" r:id="rId18"/>
    <p:sldId id="282" r:id="rId19"/>
    <p:sldId id="277" r:id="rId20"/>
    <p:sldId id="278" r:id="rId21"/>
    <p:sldId id="279" r:id="rId22"/>
    <p:sldId id="280" r:id="rId23"/>
    <p:sldId id="281" r:id="rId24"/>
    <p:sldId id="288" r:id="rId25"/>
    <p:sldId id="289" r:id="rId26"/>
    <p:sldId id="257" r:id="rId2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9"/>
    <p:restoredTop sz="94631"/>
  </p:normalViewPr>
  <p:slideViewPr>
    <p:cSldViewPr snapToGrid="0" snapToObjects="1">
      <p:cViewPr>
        <p:scale>
          <a:sx n="100" d="100"/>
          <a:sy n="100" d="100"/>
        </p:scale>
        <p:origin x="-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D702-B57D-5844-A5B6-EA491EBB3184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A6946-062D-0649-AC37-4A97CF3F4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40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8843-0C21-2540-8D5D-0E61228A6607}" type="datetimeFigureOut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2E219-792D-124F-8E24-2D5ED15EE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9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ropnutrition.com/nutrient-knowledge" TargetMode="Externa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ropnutrition.com/nutrient-knowledge" TargetMode="Externa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asa.gov/content/veggie-plant-growth-system-activated-on-international-space-station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leadingchange.org" TargetMode="External"/><Relationship Id="rId4" Type="http://schemas.openxmlformats.org/officeDocument/2006/relationships/hyperlink" Target="mailto:laurie@ourfuturewv.org" TargetMode="External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236" y="3412110"/>
            <a:ext cx="8043528" cy="722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 to Hydroponics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236" y="5032408"/>
            <a:ext cx="8043528" cy="116781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Laurie Ruberg</a:t>
            </a:r>
          </a:p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STEAM Partnership: 3D Printed Hydroponics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-2723" r="13409" b="20632"/>
          <a:stretch/>
        </p:blipFill>
        <p:spPr>
          <a:xfrm rot="10800000">
            <a:off x="2688252" y="354848"/>
            <a:ext cx="3679969" cy="2964882"/>
          </a:xfrm>
          <a:prstGeom prst="rect">
            <a:avLst/>
          </a:prstGeom>
        </p:spPr>
      </p:pic>
      <p:pic>
        <p:nvPicPr>
          <p:cNvPr id="4" name="Picture 3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3" y="3980210"/>
            <a:ext cx="2510168" cy="10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0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know to be successful with your hydroponic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" y="1690689"/>
            <a:ext cx="7113270" cy="47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seed varieties that do best in a hydroponic culture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9" y="1690689"/>
            <a:ext cx="6039794" cy="47244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62738" y="1683436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477754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 optimum conditions for your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Consider plant’s ideal…</a:t>
            </a:r>
          </a:p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Light intensity</a:t>
            </a:r>
          </a:p>
          <a:p>
            <a:r>
              <a:rPr lang="en-US" dirty="0" smtClean="0"/>
              <a:t>Spacing</a:t>
            </a:r>
          </a:p>
          <a:p>
            <a:pPr marL="0" indent="0">
              <a:buNone/>
            </a:pPr>
            <a:r>
              <a:rPr lang="en-US" dirty="0" smtClean="0"/>
              <a:t>Investigate your plant’s </a:t>
            </a:r>
          </a:p>
          <a:p>
            <a:r>
              <a:rPr lang="en-US" dirty="0" smtClean="0"/>
              <a:t>life cycle, </a:t>
            </a:r>
          </a:p>
          <a:p>
            <a:r>
              <a:rPr lang="en-US" dirty="0" smtClean="0"/>
              <a:t>structural needs, </a:t>
            </a:r>
          </a:p>
          <a:p>
            <a:r>
              <a:rPr lang="en-US" dirty="0" smtClean="0"/>
              <a:t>pollination and reproduction processes, and </a:t>
            </a:r>
          </a:p>
          <a:p>
            <a:r>
              <a:rPr lang="en-US" dirty="0" smtClean="0"/>
              <a:t>disease/pest vulnerabilities/resistances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62738" y="1703126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497444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4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79375"/>
            <a:ext cx="7886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Explore plant mineral requirements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90606" y="1714052"/>
            <a:ext cx="6777317" cy="350897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primary mineral nutrients plants require are </a:t>
            </a:r>
            <a:r>
              <a:rPr lang="en-US" b="1" dirty="0"/>
              <a:t>nitrogen</a:t>
            </a:r>
            <a:r>
              <a:rPr lang="en-US" dirty="0"/>
              <a:t> (N), </a:t>
            </a:r>
            <a:r>
              <a:rPr lang="en-US" b="1" dirty="0"/>
              <a:t>phosphorus</a:t>
            </a:r>
            <a:r>
              <a:rPr lang="en-US" dirty="0"/>
              <a:t> (P), and </a:t>
            </a:r>
            <a:r>
              <a:rPr lang="en-US" b="1" dirty="0"/>
              <a:t>potassium</a:t>
            </a:r>
            <a:r>
              <a:rPr lang="en-US" dirty="0"/>
              <a:t> (K)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Secondary </a:t>
            </a:r>
            <a:r>
              <a:rPr lang="en-US" dirty="0"/>
              <a:t>mineral nutrients include </a:t>
            </a:r>
            <a:r>
              <a:rPr lang="en-US" b="1" dirty="0"/>
              <a:t>calcium</a:t>
            </a:r>
            <a:r>
              <a:rPr lang="en-US" dirty="0"/>
              <a:t> (Ca), </a:t>
            </a:r>
            <a:r>
              <a:rPr lang="en-US" b="1" dirty="0"/>
              <a:t>magnesium</a:t>
            </a:r>
            <a:r>
              <a:rPr lang="en-US" dirty="0"/>
              <a:t> (Mg), and </a:t>
            </a:r>
            <a:r>
              <a:rPr lang="en-US" b="1" dirty="0"/>
              <a:t>sulfur</a:t>
            </a:r>
            <a:r>
              <a:rPr lang="en-US" dirty="0"/>
              <a:t> (S). </a:t>
            </a:r>
            <a:endParaRPr lang="en-US" dirty="0" smtClean="0"/>
          </a:p>
          <a:p>
            <a:r>
              <a:rPr lang="en-US" dirty="0" smtClean="0"/>
              <a:t>Plants </a:t>
            </a:r>
            <a:r>
              <a:rPr lang="en-US" dirty="0"/>
              <a:t>also need these micronutrients </a:t>
            </a:r>
            <a:r>
              <a:rPr lang="en-US" b="1" dirty="0"/>
              <a:t>boron </a:t>
            </a:r>
            <a:r>
              <a:rPr lang="en-US" dirty="0"/>
              <a:t>(B),</a:t>
            </a:r>
            <a:r>
              <a:rPr lang="en-US" b="1" dirty="0"/>
              <a:t> copper </a:t>
            </a:r>
            <a:r>
              <a:rPr lang="en-US" dirty="0"/>
              <a:t>(Cu),</a:t>
            </a:r>
            <a:r>
              <a:rPr lang="en-US" b="1" dirty="0"/>
              <a:t> iron </a:t>
            </a:r>
            <a:r>
              <a:rPr lang="en-US" dirty="0"/>
              <a:t>(Fe),</a:t>
            </a:r>
            <a:r>
              <a:rPr lang="en-US" b="1" dirty="0"/>
              <a:t> chloride </a:t>
            </a:r>
            <a:r>
              <a:rPr lang="en-US" dirty="0"/>
              <a:t>(Cl),</a:t>
            </a:r>
            <a:r>
              <a:rPr lang="en-US" b="1" dirty="0"/>
              <a:t> manganese </a:t>
            </a:r>
            <a:r>
              <a:rPr lang="en-US" dirty="0"/>
              <a:t>(Mn),</a:t>
            </a:r>
            <a:r>
              <a:rPr lang="en-US" b="1" dirty="0"/>
              <a:t> molybdenum </a:t>
            </a:r>
            <a:r>
              <a:rPr lang="en-US" dirty="0"/>
              <a:t>(Mo),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/>
              <a:t>zinc </a:t>
            </a:r>
            <a:r>
              <a:rPr lang="en-US" dirty="0"/>
              <a:t>(Zn). </a:t>
            </a:r>
            <a:endParaRPr lang="en-US" dirty="0" smtClean="0"/>
          </a:p>
          <a:p>
            <a:r>
              <a:rPr lang="en-US" dirty="0"/>
              <a:t>See interactive periodic table of plant nutrients at: </a:t>
            </a:r>
            <a:r>
              <a:rPr lang="en-US" dirty="0">
                <a:hlinkClick r:id="rId2"/>
              </a:rPr>
              <a:t>http://www.cropnutrition.com/nutrient-knowledge</a:t>
            </a:r>
            <a:r>
              <a:rPr lang="en-US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2738" y="139793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192249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iodicTableOfCropNutrients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76" y="123488"/>
            <a:ext cx="7664810" cy="651032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xTypesOfLettuceSeeds-Day15-No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60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7648" y="181957"/>
            <a:ext cx="239572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Explore using different materials to support plant growth.</a:t>
            </a:r>
          </a:p>
          <a:p>
            <a:r>
              <a:rPr lang="en-US" sz="3200" dirty="0" smtClean="0"/>
              <a:t>For example,</a:t>
            </a:r>
            <a:endParaRPr lang="en-US" sz="3200" dirty="0"/>
          </a:p>
          <a:p>
            <a:r>
              <a:rPr lang="en-US" sz="3200" dirty="0"/>
              <a:t>c</a:t>
            </a:r>
            <a:r>
              <a:rPr lang="en-US" sz="3200" dirty="0" smtClean="0"/>
              <a:t>ompare </a:t>
            </a:r>
            <a:r>
              <a:rPr lang="en-US" sz="3200" dirty="0"/>
              <a:t>Vermiculite and Perlite as materials for seed germination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8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3365"/>
          </a:xfrm>
        </p:spPr>
        <p:txBody>
          <a:bodyPr>
            <a:normAutofit/>
          </a:bodyPr>
          <a:lstStyle/>
          <a:p>
            <a:r>
              <a:rPr lang="en-US" dirty="0" smtClean="0"/>
              <a:t>Seedlings in 2 Types of Seed Plugs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6"/>
          <a:stretch/>
        </p:blipFill>
        <p:spPr>
          <a:xfrm>
            <a:off x="740664" y="1238491"/>
            <a:ext cx="7662672" cy="3744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153" y="5228930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153" y="5518831"/>
            <a:ext cx="315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Outredgeous (red leaf) romaine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9153" y="584818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Bambi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0797" y="5478853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Arugula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0496" y="5228930"/>
            <a:ext cx="228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Nashes Green OG Kale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0496" y="5598262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Crisp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V="1">
            <a:off x="8069584" y="5409416"/>
            <a:ext cx="445766" cy="4180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515350" y="2084812"/>
            <a:ext cx="0" cy="3328640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78022" y="2100264"/>
            <a:ext cx="1237328" cy="11592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1"/>
          </p:cNvCxnSpPr>
          <p:nvPr/>
        </p:nvCxnSpPr>
        <p:spPr>
          <a:xfrm flipH="1">
            <a:off x="5433238" y="5782928"/>
            <a:ext cx="347258" cy="1185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752753" y="3136605"/>
            <a:ext cx="680485" cy="2646323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752753" y="2743200"/>
            <a:ext cx="404038" cy="393405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0"/>
          </p:cNvCxnSpPr>
          <p:nvPr/>
        </p:nvCxnSpPr>
        <p:spPr>
          <a:xfrm flipH="1" flipV="1">
            <a:off x="4827181" y="5228930"/>
            <a:ext cx="10633" cy="249923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189503" y="4641314"/>
            <a:ext cx="648311" cy="587616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837814" y="4444409"/>
            <a:ext cx="595424" cy="784521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472179" y="2920071"/>
            <a:ext cx="493012" cy="2462843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" idx="1"/>
          </p:cNvCxnSpPr>
          <p:nvPr/>
        </p:nvCxnSpPr>
        <p:spPr>
          <a:xfrm flipH="1" flipV="1">
            <a:off x="404037" y="5409415"/>
            <a:ext cx="475116" cy="4181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04037" y="2264735"/>
            <a:ext cx="21265" cy="3144680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22137" y="2222205"/>
            <a:ext cx="1122410" cy="42530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7" idx="1"/>
          </p:cNvCxnSpPr>
          <p:nvPr/>
        </p:nvCxnSpPr>
        <p:spPr>
          <a:xfrm flipH="1">
            <a:off x="510363" y="6032851"/>
            <a:ext cx="368790" cy="6135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10363" y="4231951"/>
            <a:ext cx="507198" cy="1800900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79453" y="5890206"/>
            <a:ext cx="210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Russian OG Kale</a:t>
            </a:r>
          </a:p>
        </p:txBody>
      </p:sp>
      <p:cxnSp>
        <p:nvCxnSpPr>
          <p:cNvPr id="54" name="Straight Connector 53"/>
          <p:cNvCxnSpPr>
            <a:stCxn id="50" idx="3"/>
          </p:cNvCxnSpPr>
          <p:nvPr/>
        </p:nvCxnSpPr>
        <p:spPr>
          <a:xfrm>
            <a:off x="7886505" y="6074872"/>
            <a:ext cx="814583" cy="0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682038" y="3749132"/>
            <a:ext cx="33338" cy="2322451"/>
          </a:xfrm>
          <a:prstGeom prst="line">
            <a:avLst/>
          </a:prstGeom>
          <a:ln w="254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8332271" y="3586164"/>
            <a:ext cx="389592" cy="162968"/>
          </a:xfrm>
          <a:prstGeom prst="straightConnector1">
            <a:avLst/>
          </a:prstGeom>
          <a:ln w="254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20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arningAboutp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35" y="0"/>
            <a:ext cx="512233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7946" y="390079"/>
            <a:ext cx="21520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Explore water quality analysis using simple and/or more complex technology tools.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8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Temperature, EC, pH 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40" y="1690689"/>
            <a:ext cx="3162300" cy="4889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62738" y="149638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290699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3" y="390037"/>
            <a:ext cx="4273418" cy="59663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7181" y="645160"/>
            <a:ext cx="342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 may want to design your own </a:t>
            </a:r>
            <a:r>
              <a:rPr lang="en-US" sz="2800" b="1" dirty="0" smtClean="0"/>
              <a:t>Arduino controls </a:t>
            </a:r>
            <a:r>
              <a:rPr lang="en-US" sz="2800" dirty="0" smtClean="0"/>
              <a:t>to monitor hydroponic system functions and processes such as: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Temperature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Electrical conductivity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Water 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Data logging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36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8319" y="126999"/>
            <a:ext cx="8122382" cy="619347"/>
          </a:xfrm>
        </p:spPr>
        <p:txBody>
          <a:bodyPr>
            <a:noAutofit/>
          </a:bodyPr>
          <a:lstStyle/>
          <a:p>
            <a:r>
              <a:rPr lang="en-US" sz="2400" dirty="0"/>
              <a:t>Hydroponics has been around for over 2000 years…</a:t>
            </a:r>
            <a:br>
              <a:rPr lang="en-US" sz="2400" dirty="0"/>
            </a:br>
            <a:r>
              <a:rPr lang="en-US" sz="2400" dirty="0" smtClean="0"/>
              <a:t>but </a:t>
            </a:r>
            <a:r>
              <a:rPr lang="en-US" sz="2400" dirty="0" smtClean="0"/>
              <a:t>today’s technologies </a:t>
            </a:r>
            <a:r>
              <a:rPr lang="en-US" sz="2400" dirty="0" smtClean="0"/>
              <a:t>give it a new </a:t>
            </a:r>
            <a:r>
              <a:rPr lang="en-US" sz="2400" dirty="0" smtClean="0"/>
              <a:t>look!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pic>
        <p:nvPicPr>
          <p:cNvPr id="11" name="Content Placeholder 3" descr="HeritageLettuce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6" y="1102685"/>
            <a:ext cx="7799064" cy="49948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462738" y="86630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660619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pKing_NFT4-6_SetupWJU-13May2014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35" y="-38100"/>
            <a:ext cx="51220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5651" y="1060443"/>
            <a:ext cx="26283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Compare &amp; contrast the characteristics of different plant species and varieties.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OUTREDGEOUS Romaine </a:t>
            </a:r>
            <a:r>
              <a:rPr lang="en-US" dirty="0"/>
              <a:t>Lettuce</a:t>
            </a:r>
            <a:br>
              <a:rPr lang="en-US" dirty="0"/>
            </a:br>
            <a:r>
              <a:rPr lang="en-US" dirty="0"/>
              <a:t>Lactuca sativa</a:t>
            </a:r>
          </a:p>
        </p:txBody>
      </p:sp>
      <p:pic>
        <p:nvPicPr>
          <p:cNvPr id="4" name="Content Placeholder 3" descr="Plant1-Day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12" y="1825625"/>
            <a:ext cx="6796375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2738" y="161452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408839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ARUGULA -</a:t>
            </a:r>
            <a:r>
              <a:rPr lang="en-US" dirty="0" smtClean="0"/>
              <a:t> </a:t>
            </a:r>
            <a:r>
              <a:rPr lang="en-US" dirty="0">
                <a:effectLst/>
              </a:rPr>
              <a:t>Arugula Rocket</a:t>
            </a:r>
            <a:r>
              <a:rPr lang="en-US" dirty="0"/>
              <a:t> </a:t>
            </a:r>
          </a:p>
        </p:txBody>
      </p:sp>
      <p:pic>
        <p:nvPicPr>
          <p:cNvPr id="4" name="Content Placeholder 3" descr="Plant4-Day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12" y="1825625"/>
            <a:ext cx="6796375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2738" y="1447156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LANTS_LLC-logo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241474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6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234823"/>
            <a:ext cx="7886700" cy="972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supports humans in space with the Veggie Machine on the ISS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643" y="6022116"/>
            <a:ext cx="421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</a:t>
            </a:r>
            <a:r>
              <a:rPr lang="en-US" dirty="0" smtClean="0">
                <a:hlinkClick r:id="rId2"/>
              </a:rPr>
              <a:t>NASA Space Station Research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13" y="1451666"/>
            <a:ext cx="8200540" cy="46228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62738" y="1250256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LANTS_LLC-logo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044574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TypesOfLettuceOn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254000"/>
            <a:ext cx="8080375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8" y="387626"/>
            <a:ext cx="8587409" cy="1600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Track Hydroponic Plant Growth</a:t>
            </a:r>
            <a:br>
              <a:rPr lang="en-US" dirty="0" smtClean="0"/>
            </a:br>
            <a:r>
              <a:rPr lang="en-US" sz="2700" dirty="0" smtClean="0"/>
              <a:t>Share data on Hydroponics in the Schools Google Drive:</a:t>
            </a:r>
            <a:endParaRPr lang="en-US" sz="31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969002"/>
              </p:ext>
            </p:extLst>
          </p:nvPr>
        </p:nvGraphicFramePr>
        <p:xfrm>
          <a:off x="718102" y="2269636"/>
          <a:ext cx="8008451" cy="3485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987"/>
                <a:gridCol w="555122"/>
                <a:gridCol w="555122"/>
                <a:gridCol w="555122"/>
                <a:gridCol w="555122"/>
                <a:gridCol w="555122"/>
                <a:gridCol w="555122"/>
                <a:gridCol w="555122"/>
                <a:gridCol w="555122"/>
                <a:gridCol w="555122"/>
                <a:gridCol w="555122"/>
                <a:gridCol w="555122"/>
                <a:gridCol w="555122"/>
              </a:tblGrid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Crop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Week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Week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 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Week 10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Week 11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Week 12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# Seeds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Temperature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Hours of light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Plant </a:t>
                      </a:r>
                      <a:r>
                        <a:rPr lang="en-US" sz="1000" u="none" strike="noStrike" dirty="0" smtClean="0">
                          <a:effectLst/>
                        </a:rPr>
                        <a:t>size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# Leaves and stems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Weekly plant photo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Plant harvest weight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Plant quality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  <a:tr h="31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Plant distribution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58" marR="5358" marT="5358" marB="0" anchor="b"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492273" y="1919716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35" y="1714034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3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462738" y="118134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975659"/>
            <a:ext cx="981360" cy="4113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1100" y="425871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Laurie Ruberg, Outreach Coordinator</a:t>
            </a:r>
          </a:p>
          <a:p>
            <a:r>
              <a:rPr lang="en-US" dirty="0"/>
              <a:t>AmeriCorps VISTA</a:t>
            </a:r>
          </a:p>
          <a:p>
            <a:r>
              <a:rPr lang="en-US" dirty="0"/>
              <a:t>Families Leading Change</a:t>
            </a:r>
          </a:p>
          <a:p>
            <a:r>
              <a:rPr lang="en-US" dirty="0"/>
              <a:t>Web: </a:t>
            </a:r>
            <a:r>
              <a:rPr lang="en-US" u="sng" dirty="0">
                <a:hlinkClick r:id="rId3"/>
              </a:rPr>
              <a:t>www.familiesleadingchange.org</a:t>
            </a:r>
            <a:endParaRPr lang="en-US" dirty="0"/>
          </a:p>
          <a:p>
            <a:r>
              <a:rPr lang="en-US" dirty="0"/>
              <a:t>Email: </a:t>
            </a:r>
            <a:r>
              <a:rPr lang="en-US" u="sng" dirty="0">
                <a:hlinkClick r:id="rId4"/>
              </a:rPr>
              <a:t>laurie@ourfuturewv.org</a:t>
            </a:r>
            <a:endParaRPr lang="en-US" dirty="0"/>
          </a:p>
          <a:p>
            <a:r>
              <a:rPr lang="en-US" dirty="0"/>
              <a:t>Tel: 304-639-3894</a:t>
            </a:r>
          </a:p>
        </p:txBody>
      </p:sp>
      <p:pic>
        <p:nvPicPr>
          <p:cNvPr id="7" name="Picture 6" descr="FLC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231900"/>
            <a:ext cx="52705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0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280" y="320674"/>
            <a:ext cx="7886700" cy="1325563"/>
          </a:xfrm>
        </p:spPr>
        <p:txBody>
          <a:bodyPr/>
          <a:lstStyle/>
          <a:p>
            <a:r>
              <a:rPr lang="en-US" b="1" dirty="0" smtClean="0"/>
              <a:t>What is hydroponics?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200" dirty="0" smtClean="0"/>
              <a:t>Growing plants hydroponically means that: </a:t>
            </a:r>
          </a:p>
          <a:p>
            <a:pPr marL="82296" indent="0">
              <a:buNone/>
            </a:pPr>
            <a:r>
              <a:rPr lang="en-US" sz="3200" dirty="0" smtClean="0"/>
              <a:t>Plants grow without soil…</a:t>
            </a:r>
          </a:p>
          <a:p>
            <a:pPr marL="82296" indent="0">
              <a:buNone/>
            </a:pPr>
            <a:r>
              <a:rPr lang="en-US" sz="3200" dirty="0" smtClean="0"/>
              <a:t>…in a water-based nutrient solution</a:t>
            </a:r>
          </a:p>
          <a:p>
            <a:pPr marL="82296" indent="0">
              <a:buNone/>
            </a:pPr>
            <a:r>
              <a:rPr lang="en-US" sz="3200" dirty="0" smtClean="0"/>
              <a:t> …in materials that give </a:t>
            </a:r>
            <a:r>
              <a:rPr lang="en-US" sz="3200" dirty="0"/>
              <a:t>plants </a:t>
            </a:r>
            <a:r>
              <a:rPr lang="en-US" sz="3200" dirty="0" smtClean="0"/>
              <a:t>the support </a:t>
            </a:r>
            <a:r>
              <a:rPr lang="en-US" sz="3200" dirty="0"/>
              <a:t>they </a:t>
            </a:r>
            <a:r>
              <a:rPr lang="en-US" sz="3200" dirty="0" smtClean="0"/>
              <a:t>need…to thrive in </a:t>
            </a:r>
            <a:r>
              <a:rPr lang="en-US" sz="3200" dirty="0"/>
              <a:t>a growth chamber </a:t>
            </a:r>
            <a:r>
              <a:rPr lang="en-US" sz="3200" dirty="0" smtClean="0"/>
              <a:t>with a </a:t>
            </a:r>
            <a:r>
              <a:rPr lang="en-US" sz="3200" dirty="0"/>
              <a:t>delivery system </a:t>
            </a:r>
            <a:r>
              <a:rPr lang="en-US" sz="3200" dirty="0" smtClean="0"/>
              <a:t>that gets </a:t>
            </a:r>
            <a:r>
              <a:rPr lang="en-US" sz="3200" dirty="0"/>
              <a:t>the nutrient solution to the plant </a:t>
            </a:r>
            <a:r>
              <a:rPr lang="en-US" sz="3200" dirty="0" smtClean="0"/>
              <a:t>roots…</a:t>
            </a:r>
          </a:p>
          <a:p>
            <a:pPr marL="82296" indent="0">
              <a:buNone/>
            </a:pPr>
            <a:r>
              <a:rPr lang="en-US" sz="3200" dirty="0" smtClean="0"/>
              <a:t>…with either natural or artificial lighting. </a:t>
            </a:r>
            <a:endParaRPr lang="en-US" sz="3200" dirty="0"/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62738" y="147669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271009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24" y="220748"/>
            <a:ext cx="7886700" cy="54713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Hydroponic: Advantages / Disadvantages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68680"/>
            <a:ext cx="3918285" cy="489969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Healthier plants – having a near-perfectly balanced diet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Healthier consumers – less need to use herbicides, fungicides, and pesticides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Higher Yields – without water and nutrient stresses, plants grow faster and can be grown more compactly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Conservation – preventing evaporation and runoff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Year-round production schedule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11579" y="868680"/>
            <a:ext cx="39433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Initial set up costs can </a:t>
            </a:r>
          </a:p>
          <a:p>
            <a:pPr marL="0" indent="0">
              <a:buNone/>
              <a:tabLst>
                <a:tab pos="452438" algn="l"/>
              </a:tabLst>
            </a:pPr>
            <a:r>
              <a:rPr lang="en-US" sz="2400" dirty="0" smtClean="0"/>
              <a:t>	be high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Because plants share nutrient fluids, diseases and pests can quickly move from plant to plant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Maintenance requirements can increase, depending on the system used and crop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 power outage can destroy a crop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Initial set up requires technical knowledge, time, and commitment</a:t>
            </a:r>
            <a:endParaRPr lang="en-US" sz="2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80878" y="856456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40" y="650774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Hydroponic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Passive</a:t>
            </a:r>
          </a:p>
          <a:p>
            <a:r>
              <a:rPr lang="en-US" dirty="0" smtClean="0"/>
              <a:t>Active</a:t>
            </a:r>
          </a:p>
          <a:p>
            <a:r>
              <a:rPr lang="en-US" dirty="0" smtClean="0"/>
              <a:t>Water Culture</a:t>
            </a:r>
          </a:p>
          <a:p>
            <a:r>
              <a:rPr lang="en-US" dirty="0" smtClean="0"/>
              <a:t>Media-Based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2738" y="147669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271009"/>
            <a:ext cx="981360" cy="4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pic>
        <p:nvPicPr>
          <p:cNvPr id="6" name="Picture 5" descr="EmilyGardenKit_w_Lettuce 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" b="21154"/>
          <a:stretch/>
        </p:blipFill>
        <p:spPr>
          <a:xfrm>
            <a:off x="216603" y="886016"/>
            <a:ext cx="8752642" cy="53849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0230" y="365125"/>
            <a:ext cx="7886700" cy="520891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/>
              <a:t>Emily’s Garden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243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30" y="365125"/>
            <a:ext cx="7886700" cy="709695"/>
          </a:xfrm>
        </p:spPr>
        <p:txBody>
          <a:bodyPr/>
          <a:lstStyle/>
          <a:p>
            <a:r>
              <a:rPr lang="en-US" dirty="0" smtClean="0"/>
              <a:t>Wick-based systems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77636"/>
            <a:ext cx="4290122" cy="321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98" y="719973"/>
            <a:ext cx="3467100" cy="56007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2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itageLettuce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pic>
        <p:nvPicPr>
          <p:cNvPr id="5" name="Picture 4" descr="PlantFoodWKit-WideVie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361" y="1132728"/>
            <a:ext cx="3839357" cy="514029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PLANTS,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DB96-AAF9-E14D-A745-C70D974C27AE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11/8/16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8960" y="111760"/>
            <a:ext cx="12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NFT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8960" y="437578"/>
            <a:ext cx="191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Raft System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46880" y="296426"/>
            <a:ext cx="670772" cy="21013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640320" y="2926080"/>
            <a:ext cx="1295400" cy="14122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920480" y="665758"/>
            <a:ext cx="30480" cy="22603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20286" y="665758"/>
            <a:ext cx="13306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7" idx="1"/>
          </p:cNvCxnSpPr>
          <p:nvPr/>
        </p:nvCxnSpPr>
        <p:spPr>
          <a:xfrm>
            <a:off x="4917652" y="296426"/>
            <a:ext cx="7313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4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DIY Hydroponic </a:t>
            </a:r>
            <a:r>
              <a:rPr lang="en-US" dirty="0" smtClean="0"/>
              <a:t>System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2738" y="1378241"/>
            <a:ext cx="7581028" cy="3937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TS_LLC-log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0" y="1172559"/>
            <a:ext cx="981360" cy="411361"/>
          </a:xfrm>
          <a:prstGeom prst="rect">
            <a:avLst/>
          </a:prstGeom>
        </p:spPr>
      </p:pic>
      <p:pic>
        <p:nvPicPr>
          <p:cNvPr id="3" name="Picture 2" descr="Screen Shot 2018-09-11 at 4.33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8" y="1583920"/>
            <a:ext cx="7470262" cy="4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3995</TotalTime>
  <Words>676</Words>
  <Application>Microsoft Macintosh PowerPoint</Application>
  <PresentationFormat>Letter Paper (8.5x11 in)</PresentationFormat>
  <Paragraphs>148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Intro to Hydroponics</vt:lpstr>
      <vt:lpstr>Hydroponics has been around for over 2000 years… but today’s technologies give it a new look!</vt:lpstr>
      <vt:lpstr>What is hydroponics?</vt:lpstr>
      <vt:lpstr>Hydroponic: Advantages / Disadvantages</vt:lpstr>
      <vt:lpstr>Types of Hydroponic Systems</vt:lpstr>
      <vt:lpstr>Emily’s Garden</vt:lpstr>
      <vt:lpstr>Wick-based systems</vt:lpstr>
      <vt:lpstr>PowerPoint Presentation</vt:lpstr>
      <vt:lpstr>DIY Hydroponic System</vt:lpstr>
      <vt:lpstr>What to know to be successful with your hydroponic system</vt:lpstr>
      <vt:lpstr>Select seed varieties that do best in a hydroponic culture</vt:lpstr>
      <vt:lpstr>Maintain optimum conditions for your plants</vt:lpstr>
      <vt:lpstr>Explore plant mineral requirements</vt:lpstr>
      <vt:lpstr>PowerPoint Presentation</vt:lpstr>
      <vt:lpstr>PowerPoint Presentation</vt:lpstr>
      <vt:lpstr>Seedlings in 2 Types of Seed Plugs</vt:lpstr>
      <vt:lpstr>PowerPoint Presentation</vt:lpstr>
      <vt:lpstr>Temperature, EC, pH Meter</vt:lpstr>
      <vt:lpstr>PowerPoint Presentation</vt:lpstr>
      <vt:lpstr>PowerPoint Presentation</vt:lpstr>
      <vt:lpstr>OUTREDGEOUS Romaine Lettuce Lactuca sativa</vt:lpstr>
      <vt:lpstr>ARUGULA - Arugula Rocket </vt:lpstr>
      <vt:lpstr>NASA supports humans in space with the Veggie Machine on the ISS</vt:lpstr>
      <vt:lpstr>PowerPoint Presentation</vt:lpstr>
      <vt:lpstr>Track Hydroponic Plant Growth Share data on Hydroponics in the Schools Google Drive: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 Ruberg</cp:lastModifiedBy>
  <cp:revision>93</cp:revision>
  <cp:lastPrinted>2017-06-20T03:06:32Z</cp:lastPrinted>
  <dcterms:created xsi:type="dcterms:W3CDTF">2016-12-01T16:20:25Z</dcterms:created>
  <dcterms:modified xsi:type="dcterms:W3CDTF">2018-09-25T03:07:58Z</dcterms:modified>
</cp:coreProperties>
</file>